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971" r:id="rId3"/>
    <p:sldId id="258" r:id="rId4"/>
    <p:sldId id="259" r:id="rId5"/>
    <p:sldId id="963" r:id="rId6"/>
    <p:sldId id="965" r:id="rId7"/>
    <p:sldId id="968" r:id="rId8"/>
    <p:sldId id="970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27A75-B0FA-4B2A-B4B7-BC5406A244AF}" v="81" dt="2026-02-05T08:28:36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273E-5FD3-4415-B98A-BA51016CC284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2E4F4-0866-48FD-A197-2569CCE7A2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7FC7-3061-233A-263A-39AD4875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9849-5946-FCF6-110D-30F53EF7D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81F-F5B0-5A26-85B8-69547F43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ACD05-70A1-BA35-C160-D48D6650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7A34-82C7-40DB-6554-D1D2C748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388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3F27-DBDA-4BFB-0DF0-1434CCD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BAD06-9754-2F92-291C-A7A5D900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9110-1F45-EB8F-C0A5-CAF8B42E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CACA-101C-61DC-99EC-5AC044E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BCD6-1DE3-D817-E5E9-3C779B4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53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F2892-6F2F-C398-0519-92EF60379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0BD1-EA03-39D8-8600-68F48625D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D8B5-333B-0467-4106-200F8A1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934E-5783-A2A3-EDC4-35352F44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B40E-B54D-DEBE-9317-6E1A186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85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9541-C1E1-CFF7-74AA-9133F973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0D34-82BF-3BDE-9F90-3214147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3E9E-45E5-9C9A-F8D4-54AD5059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58B01-D1BC-1167-B013-D1E0E7F8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FDDB-A358-E13D-193E-FADAA524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36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7867-13C9-3B30-C1A1-9829B09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251BC-9798-720A-0528-5CC3BEA2B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07F9F-CFCF-5FFA-BA27-EEE94BE5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BDCD-3985-0C34-DBF5-6EE174E5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D5B4-725A-FD51-CADA-A89C8FB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17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2477-A97E-27EF-CB24-EE550AC8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6CB3-AE09-B9F6-AB07-C3D225933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529AD-CDE8-BCF8-AD2F-CB0C44F04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B8D1-05CA-B559-2672-D0D3C471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14C86-2589-9CF4-8334-9D5F240B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B4928-0480-4DAB-AC46-C5D016ED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77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849-BEA9-9159-760F-FB6D726B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EE2D-18BF-DDC8-2887-E9A2830F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912C-D1D2-2484-CA8F-5A720A469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CFEF-B471-6726-ED5C-8A03207AD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005D-283C-A5DC-BDCA-2AE938F4C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988DC-0292-E266-2D38-4850BA59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3473-480A-49ED-5121-F56B9042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D508C-12FD-20F7-CBB5-05F43AB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35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EDF9-2DC7-C3F9-DE10-642DF0E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77FE1-D3B3-C215-F5CA-74C5B3AC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BB430-D81D-3C16-9477-A6CDF931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B6021-1A0B-209A-51A2-9C855C1F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28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583C8-5508-0FE1-A935-9F609D53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8805-111F-F455-BE31-DC53094D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3B8E-03DF-3F40-493B-6F60C08D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6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A10D-F1E2-D24E-D998-3DA31256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1FAE-04B7-5105-8ACB-477C203D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499B-5D85-00B2-4928-0701787C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694AF-E8A5-3574-AC0C-A0C19C4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ED61-A987-F756-D2EE-B106F4E0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0CD81-4AE0-653D-C520-9473F221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24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D64-5EDD-DEE9-9A49-E887D1ED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F3657-DDD4-A37C-DDD6-EB1E20D3F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A9BE7-B67A-ABAB-9669-03363FDE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13182-13A1-3FCF-A48B-C7D8C7A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C345-5A75-09AB-3371-47E90076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9ECA-6E67-84CE-50FA-5DBB0232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4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B916A-BAF2-1C47-ABA9-620B2891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C082-D3C9-0F24-6022-A5FCAECFE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451B-0099-0C51-0D95-3E2FBF04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B3CAA-E11C-C747-B026-ABCDAE18E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88A6-8EA7-0151-F6BF-F9ACC9D9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8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8AB0-A3D4-51EB-735E-387750AC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S3</a:t>
            </a:r>
            <a:endParaRPr lang="nl-NL" dirty="0"/>
          </a:p>
        </p:txBody>
      </p:sp>
      <p:pic>
        <p:nvPicPr>
          <p:cNvPr id="2050" name="Picture 2" descr="FreeRTOS - Wikipedia">
            <a:extLst>
              <a:ext uri="{FF2B5EF4-FFF2-40B4-BE49-F238E27FC236}">
                <a16:creationId xmlns:a16="http://schemas.microsoft.com/office/drawing/2014/main" id="{7CEF0043-34E2-8645-F158-A4C60D48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8" y="2789442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a customer?">
            <a:extLst>
              <a:ext uri="{FF2B5EF4-FFF2-40B4-BE49-F238E27FC236}">
                <a16:creationId xmlns:a16="http://schemas.microsoft.com/office/drawing/2014/main" id="{0A42098F-5C58-650B-D2C1-53CB39A7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1" y="23131"/>
            <a:ext cx="4446239" cy="2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79E941-DEAD-775C-15C1-4BA535B2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50" y="4483510"/>
            <a:ext cx="1971102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0EEC5-DC96-1859-5180-69C0545C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05" y="4041726"/>
            <a:ext cx="3514997" cy="252528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D854C6D1-8DEE-0764-7E79-35D54077CD77}"/>
              </a:ext>
            </a:extLst>
          </p:cNvPr>
          <p:cNvSpPr/>
          <p:nvPr/>
        </p:nvSpPr>
        <p:spPr>
          <a:xfrm rot="19729000">
            <a:off x="9840891" y="2266195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2D923-5D59-93CB-E8EA-7FC53D2EA953}"/>
              </a:ext>
            </a:extLst>
          </p:cNvPr>
          <p:cNvSpPr txBox="1"/>
          <p:nvPr/>
        </p:nvSpPr>
        <p:spPr>
          <a:xfrm>
            <a:off x="9321400" y="2733573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Requirements/</a:t>
            </a:r>
            <a:r>
              <a:rPr lang="en-US" dirty="0" err="1"/>
              <a:t>keydrivers</a:t>
            </a:r>
            <a:endParaRPr lang="nl-N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41C3831-AC64-BF8E-2EB8-0BB8E7C1C5A3}"/>
              </a:ext>
            </a:extLst>
          </p:cNvPr>
          <p:cNvSpPr/>
          <p:nvPr/>
        </p:nvSpPr>
        <p:spPr>
          <a:xfrm rot="19729000">
            <a:off x="10822189" y="3236452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52526-EF70-41FA-C3EB-B94F7F221F50}"/>
              </a:ext>
            </a:extLst>
          </p:cNvPr>
          <p:cNvSpPr txBox="1"/>
          <p:nvPr/>
        </p:nvSpPr>
        <p:spPr>
          <a:xfrm>
            <a:off x="10538956" y="372946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0761B4-0615-A421-0DDB-C9183C3842B6}"/>
              </a:ext>
            </a:extLst>
          </p:cNvPr>
          <p:cNvSpPr/>
          <p:nvPr/>
        </p:nvSpPr>
        <p:spPr>
          <a:xfrm rot="355247">
            <a:off x="11032909" y="4372864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4204F-A334-8B3B-2CDC-123200D6F3F3}"/>
              </a:ext>
            </a:extLst>
          </p:cNvPr>
          <p:cNvSpPr txBox="1"/>
          <p:nvPr/>
        </p:nvSpPr>
        <p:spPr>
          <a:xfrm>
            <a:off x="10495950" y="4884965"/>
            <a:ext cx="15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Klasse/object</a:t>
            </a:r>
          </a:p>
          <a:p>
            <a:r>
              <a:rPr lang="en-US" dirty="0"/>
              <a:t> </a:t>
            </a:r>
            <a:r>
              <a:rPr lang="en-US" dirty="0" err="1"/>
              <a:t>modellen</a:t>
            </a:r>
            <a:endParaRPr lang="nl-NL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2C0D0FF-765A-3145-35CF-85FF08060BE3}"/>
              </a:ext>
            </a:extLst>
          </p:cNvPr>
          <p:cNvSpPr/>
          <p:nvPr/>
        </p:nvSpPr>
        <p:spPr>
          <a:xfrm rot="3899061">
            <a:off x="10204933" y="5548596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8311911-9DDF-8554-C496-6A3EB545950F}"/>
              </a:ext>
            </a:extLst>
          </p:cNvPr>
          <p:cNvSpPr/>
          <p:nvPr/>
        </p:nvSpPr>
        <p:spPr>
          <a:xfrm rot="5969829">
            <a:off x="7590180" y="5315513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54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BF3A-27DC-7CA0-8F35-EDB4D29CB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1101-2D69-A643-43B2-D78510A2A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S3</a:t>
            </a:r>
            <a:endParaRPr lang="nl-NL" dirty="0"/>
          </a:p>
        </p:txBody>
      </p:sp>
      <p:pic>
        <p:nvPicPr>
          <p:cNvPr id="2050" name="Picture 2" descr="FreeRTOS - Wikipedia">
            <a:extLst>
              <a:ext uri="{FF2B5EF4-FFF2-40B4-BE49-F238E27FC236}">
                <a16:creationId xmlns:a16="http://schemas.microsoft.com/office/drawing/2014/main" id="{BABCA037-8F39-6913-5E00-8FD7441F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68" y="2789442"/>
            <a:ext cx="39338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 is a customer?">
            <a:extLst>
              <a:ext uri="{FF2B5EF4-FFF2-40B4-BE49-F238E27FC236}">
                <a16:creationId xmlns:a16="http://schemas.microsoft.com/office/drawing/2014/main" id="{09076A25-BC26-17EF-E62D-F31BD641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1" y="23131"/>
            <a:ext cx="4446239" cy="25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7FEE1AC-0173-0B46-F0AE-54D7093E7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50" y="4483510"/>
            <a:ext cx="1971102" cy="181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989C9-44E8-D35D-778D-1646E62B6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05" y="4041726"/>
            <a:ext cx="3514997" cy="252528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045A6FDB-7BE1-01DA-8F43-EF6E111D6D50}"/>
              </a:ext>
            </a:extLst>
          </p:cNvPr>
          <p:cNvSpPr/>
          <p:nvPr/>
        </p:nvSpPr>
        <p:spPr>
          <a:xfrm rot="19729000">
            <a:off x="9840891" y="2266195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6782C-852A-793E-B308-B507655C2E46}"/>
              </a:ext>
            </a:extLst>
          </p:cNvPr>
          <p:cNvSpPr txBox="1"/>
          <p:nvPr/>
        </p:nvSpPr>
        <p:spPr>
          <a:xfrm>
            <a:off x="9368525" y="2789442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Requirements/</a:t>
            </a:r>
            <a:r>
              <a:rPr lang="en-US" dirty="0" err="1"/>
              <a:t>keydrivers</a:t>
            </a:r>
            <a:endParaRPr lang="nl-N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1F1DBBD-8F32-EDF2-C693-E7B47986D488}"/>
              </a:ext>
            </a:extLst>
          </p:cNvPr>
          <p:cNvSpPr/>
          <p:nvPr/>
        </p:nvSpPr>
        <p:spPr>
          <a:xfrm rot="19729000">
            <a:off x="10822189" y="3236452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C5593-5692-FD5D-995E-9ADC1CEA394D}"/>
              </a:ext>
            </a:extLst>
          </p:cNvPr>
          <p:cNvSpPr txBox="1"/>
          <p:nvPr/>
        </p:nvSpPr>
        <p:spPr>
          <a:xfrm>
            <a:off x="10538956" y="372946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1C46CB9-139A-7B6C-3055-75163E5531F8}"/>
              </a:ext>
            </a:extLst>
          </p:cNvPr>
          <p:cNvSpPr/>
          <p:nvPr/>
        </p:nvSpPr>
        <p:spPr>
          <a:xfrm rot="355247">
            <a:off x="11032909" y="4372864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BB04B7-B02A-5F6C-7A24-87000AC8F828}"/>
              </a:ext>
            </a:extLst>
          </p:cNvPr>
          <p:cNvSpPr txBox="1"/>
          <p:nvPr/>
        </p:nvSpPr>
        <p:spPr>
          <a:xfrm>
            <a:off x="10495950" y="4884965"/>
            <a:ext cx="15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Klasse/object</a:t>
            </a:r>
          </a:p>
          <a:p>
            <a:r>
              <a:rPr lang="en-US" dirty="0"/>
              <a:t> </a:t>
            </a:r>
            <a:r>
              <a:rPr lang="en-US" dirty="0" err="1"/>
              <a:t>modellen</a:t>
            </a:r>
            <a:endParaRPr lang="nl-NL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2BABC8A-A4BB-2E13-9732-8451D4308902}"/>
              </a:ext>
            </a:extLst>
          </p:cNvPr>
          <p:cNvSpPr/>
          <p:nvPr/>
        </p:nvSpPr>
        <p:spPr>
          <a:xfrm rot="3899061">
            <a:off x="10204933" y="5548596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510765B-7FA8-C9A1-58D0-945FCEEEB98F}"/>
              </a:ext>
            </a:extLst>
          </p:cNvPr>
          <p:cNvSpPr/>
          <p:nvPr/>
        </p:nvSpPr>
        <p:spPr>
          <a:xfrm rot="5969829">
            <a:off x="7590180" y="5315513"/>
            <a:ext cx="357769" cy="4315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57DFC2-BEC2-23E7-6695-6B6B9272AB96}"/>
              </a:ext>
            </a:extLst>
          </p:cNvPr>
          <p:cNvSpPr/>
          <p:nvPr/>
        </p:nvSpPr>
        <p:spPr>
          <a:xfrm>
            <a:off x="5202311" y="2816274"/>
            <a:ext cx="6833419" cy="400625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274A0-BA52-0EAE-9E71-AAEFD746F5B6}"/>
              </a:ext>
            </a:extLst>
          </p:cNvPr>
          <p:cNvSpPr txBox="1"/>
          <p:nvPr/>
        </p:nvSpPr>
        <p:spPr>
          <a:xfrm>
            <a:off x="4887093" y="442127"/>
            <a:ext cx="10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C0164-E4A4-B805-4B00-F8E777A03A57}"/>
              </a:ext>
            </a:extLst>
          </p:cNvPr>
          <p:cNvSpPr txBox="1"/>
          <p:nvPr/>
        </p:nvSpPr>
        <p:spPr>
          <a:xfrm>
            <a:off x="5084444" y="3059668"/>
            <a:ext cx="79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</a:t>
            </a:r>
            <a:endParaRPr lang="nl-NL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0E7505-C789-EC3A-1AA5-6C51255F892D}"/>
              </a:ext>
            </a:extLst>
          </p:cNvPr>
          <p:cNvSpPr/>
          <p:nvPr/>
        </p:nvSpPr>
        <p:spPr>
          <a:xfrm>
            <a:off x="6096000" y="277783"/>
            <a:ext cx="6833419" cy="4006257"/>
          </a:xfrm>
          <a:prstGeom prst="ellipse">
            <a:avLst/>
          </a:prstGeom>
          <a:solidFill>
            <a:srgbClr val="FF0000">
              <a:alpha val="1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1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en over Why – Blader in stockfoto's, vectoren en video's over  90,714 | Adobe Stock">
            <a:extLst>
              <a:ext uri="{FF2B5EF4-FFF2-40B4-BE49-F238E27FC236}">
                <a16:creationId xmlns:a16="http://schemas.microsoft.com/office/drawing/2014/main" id="{F3E18DB3-0F44-148F-9BE1-0CBF1163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714500"/>
            <a:ext cx="6429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5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5B5-6BA6-E2EE-223E-E0C9608A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Opdrachtgever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FF1D37-41E6-D7A4-0BFC-D4B5BFDFF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70" y="833176"/>
            <a:ext cx="5381730" cy="53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55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8">
            <a:extLst>
              <a:ext uri="{FF2B5EF4-FFF2-40B4-BE49-F238E27FC236}">
                <a16:creationId xmlns:a16="http://schemas.microsoft.com/office/drawing/2014/main" id="{7C8C75E8-6AC6-BA9C-4646-880053F3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363" y="2198511"/>
            <a:ext cx="1905940" cy="19153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526411-8438-3CE0-78B8-D6384216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2" y="115557"/>
            <a:ext cx="11090275" cy="1009651"/>
          </a:xfrm>
        </p:spPr>
        <p:txBody>
          <a:bodyPr/>
          <a:lstStyle/>
          <a:p>
            <a:r>
              <a:rPr lang="nl-NL" dirty="0"/>
              <a:t>Bart </a:t>
            </a:r>
            <a:r>
              <a:rPr lang="nl-NL" dirty="0" err="1"/>
              <a:t>Bozon</a:t>
            </a:r>
            <a:endParaRPr lang="nl-NL" dirty="0"/>
          </a:p>
        </p:txBody>
      </p:sp>
      <p:pic>
        <p:nvPicPr>
          <p:cNvPr id="4" name="Afbeelding 4" descr="Afbeelding met vloer, binnen, plafond&#10;&#10;Automatisch gegenereerde beschrijving">
            <a:extLst>
              <a:ext uri="{FF2B5EF4-FFF2-40B4-BE49-F238E27FC236}">
                <a16:creationId xmlns:a16="http://schemas.microsoft.com/office/drawing/2014/main" id="{E504E8FA-CF22-E576-91EB-8651442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81" y="3129309"/>
            <a:ext cx="1971793" cy="2302125"/>
          </a:xfrm>
          <a:prstGeom prst="rect">
            <a:avLst/>
          </a:prstGeom>
        </p:spPr>
      </p:pic>
      <p:pic>
        <p:nvPicPr>
          <p:cNvPr id="6" name="Picture 2" descr="Image result for tu delft logo">
            <a:extLst>
              <a:ext uri="{FF2B5EF4-FFF2-40B4-BE49-F238E27FC236}">
                <a16:creationId xmlns:a16="http://schemas.microsoft.com/office/drawing/2014/main" id="{4760EA67-A81E-3DE5-0756-CD10287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1229647"/>
            <a:ext cx="1116220" cy="6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AF874B87-8105-1443-A867-2D758158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178" y="1233415"/>
            <a:ext cx="3251200" cy="1747687"/>
          </a:xfrm>
          <a:prstGeom prst="rect">
            <a:avLst/>
          </a:prstGeom>
        </p:spPr>
      </p:pic>
      <p:pic>
        <p:nvPicPr>
          <p:cNvPr id="9" name="Afbeelding 9" descr="Afbeelding met licht, donker&#10;&#10;Automatisch gegenereerde beschrijving">
            <a:extLst>
              <a:ext uri="{FF2B5EF4-FFF2-40B4-BE49-F238E27FC236}">
                <a16:creationId xmlns:a16="http://schemas.microsoft.com/office/drawing/2014/main" id="{A389982A-409E-4C1B-0AD4-4784F0404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956" y="3316400"/>
            <a:ext cx="2112904" cy="249238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937BB7E0-9B07-1937-BA37-E1AA6ACD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4" y="2979326"/>
            <a:ext cx="1614312" cy="730015"/>
          </a:xfrm>
          <a:prstGeom prst="rect">
            <a:avLst/>
          </a:prstGeom>
        </p:spPr>
      </p:pic>
      <p:pic>
        <p:nvPicPr>
          <p:cNvPr id="11" name="Afbeelding 11" descr="Afbeelding met donker, sluiten, onscherp&#10;&#10;Automatisch gegenereerde beschrijving">
            <a:extLst>
              <a:ext uri="{FF2B5EF4-FFF2-40B4-BE49-F238E27FC236}">
                <a16:creationId xmlns:a16="http://schemas.microsoft.com/office/drawing/2014/main" id="{663ECEB0-2DCE-F200-9F66-13DDB5A0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955" y="3605222"/>
            <a:ext cx="2743200" cy="2055852"/>
          </a:xfrm>
          <a:prstGeom prst="rect">
            <a:avLst/>
          </a:prstGeom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A93F03CA-91A3-C6F2-D390-E679CB576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82" y="378970"/>
            <a:ext cx="2216386" cy="1706800"/>
          </a:xfrm>
          <a:prstGeom prst="rect">
            <a:avLst/>
          </a:prstGeom>
        </p:spPr>
      </p:pic>
      <p:pic>
        <p:nvPicPr>
          <p:cNvPr id="14" name="Afbeelding 14" descr="Afbeelding met tekst, binnen, computer, trein&#10;&#10;Automatisch gegenereerde beschrijving">
            <a:extLst>
              <a:ext uri="{FF2B5EF4-FFF2-40B4-BE49-F238E27FC236}">
                <a16:creationId xmlns:a16="http://schemas.microsoft.com/office/drawing/2014/main" id="{B7C0F974-1E22-8D99-E261-A9B92E774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9825" y="158045"/>
            <a:ext cx="1364129" cy="2317986"/>
          </a:xfrm>
          <a:prstGeom prst="rect">
            <a:avLst/>
          </a:prstGeom>
        </p:spPr>
      </p:pic>
      <p:pic>
        <p:nvPicPr>
          <p:cNvPr id="15" name="Afbeelding 15">
            <a:extLst>
              <a:ext uri="{FF2B5EF4-FFF2-40B4-BE49-F238E27FC236}">
                <a16:creationId xmlns:a16="http://schemas.microsoft.com/office/drawing/2014/main" id="{9248B611-A575-C418-7435-F1F32ACD5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0993" y="155105"/>
            <a:ext cx="1397941" cy="781050"/>
          </a:xfrm>
          <a:prstGeom prst="rect">
            <a:avLst/>
          </a:prstGeom>
        </p:spPr>
      </p:pic>
      <p:pic>
        <p:nvPicPr>
          <p:cNvPr id="16" name="Afbeelding 16" descr="Afbeelding met persoon, wedstrijd, binnen, naald&#10;&#10;Automatisch gegenereerde beschrijving">
            <a:extLst>
              <a:ext uri="{FF2B5EF4-FFF2-40B4-BE49-F238E27FC236}">
                <a16:creationId xmlns:a16="http://schemas.microsoft.com/office/drawing/2014/main" id="{24FB4D65-2FB6-23C4-1A13-115B81F22E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623" y="2636117"/>
            <a:ext cx="2037644" cy="1350582"/>
          </a:xfrm>
          <a:prstGeom prst="rect">
            <a:avLst/>
          </a:prstGeom>
        </p:spPr>
      </p:pic>
      <p:pic>
        <p:nvPicPr>
          <p:cNvPr id="17" name="Afbeelding 17">
            <a:extLst>
              <a:ext uri="{FF2B5EF4-FFF2-40B4-BE49-F238E27FC236}">
                <a16:creationId xmlns:a16="http://schemas.microsoft.com/office/drawing/2014/main" id="{FDADDCB5-3BDA-873B-B2C7-1F96B14E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1733" y="2781771"/>
            <a:ext cx="1642535" cy="1651941"/>
          </a:xfrm>
          <a:prstGeom prst="rect">
            <a:avLst/>
          </a:prstGeom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30F84F81-0930-05D1-E4D8-B36002E8AC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510" y="4428066"/>
            <a:ext cx="1153349" cy="1190978"/>
          </a:xfrm>
          <a:prstGeom prst="rect">
            <a:avLst/>
          </a:prstGeom>
        </p:spPr>
      </p:pic>
      <p:pic>
        <p:nvPicPr>
          <p:cNvPr id="20" name="Afbeelding 20">
            <a:extLst>
              <a:ext uri="{FF2B5EF4-FFF2-40B4-BE49-F238E27FC236}">
                <a16:creationId xmlns:a16="http://schemas.microsoft.com/office/drawing/2014/main" id="{A55B8717-90FF-3357-6C03-551D32631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8548" y="155023"/>
            <a:ext cx="1510830" cy="988178"/>
          </a:xfrm>
          <a:prstGeom prst="rect">
            <a:avLst/>
          </a:prstGeom>
        </p:spPr>
      </p:pic>
      <p:pic>
        <p:nvPicPr>
          <p:cNvPr id="22" name="Afbeelding 22">
            <a:extLst>
              <a:ext uri="{FF2B5EF4-FFF2-40B4-BE49-F238E27FC236}">
                <a16:creationId xmlns:a16="http://schemas.microsoft.com/office/drawing/2014/main" id="{0639FFDE-BED5-35AE-A43D-8DF90412E4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029" y="805274"/>
            <a:ext cx="1350905" cy="694267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BB5DA576-720D-5695-EE4C-41DE4D51B5E5}"/>
              </a:ext>
            </a:extLst>
          </p:cNvPr>
          <p:cNvSpPr/>
          <p:nvPr/>
        </p:nvSpPr>
        <p:spPr bwMode="auto">
          <a:xfrm>
            <a:off x="7230416" y="4704527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AAB4E0C0-B1B4-6AA1-33D6-EB1845798045}"/>
              </a:ext>
            </a:extLst>
          </p:cNvPr>
          <p:cNvSpPr/>
          <p:nvPr/>
        </p:nvSpPr>
        <p:spPr bwMode="auto">
          <a:xfrm>
            <a:off x="7371527" y="4845638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6EE0CC1-23FB-8A0B-2364-2CE5C0C7A45A}"/>
              </a:ext>
            </a:extLst>
          </p:cNvPr>
          <p:cNvSpPr/>
          <p:nvPr/>
        </p:nvSpPr>
        <p:spPr bwMode="auto">
          <a:xfrm>
            <a:off x="7512638" y="4986749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BBEB108-1AAB-5199-1BD5-588F850DFBA9}"/>
              </a:ext>
            </a:extLst>
          </p:cNvPr>
          <p:cNvSpPr/>
          <p:nvPr/>
        </p:nvSpPr>
        <p:spPr bwMode="auto">
          <a:xfrm>
            <a:off x="7653749" y="5127860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C2F7C04-0339-450B-5BDA-40D5F8A864B4}"/>
              </a:ext>
            </a:extLst>
          </p:cNvPr>
          <p:cNvSpPr/>
          <p:nvPr/>
        </p:nvSpPr>
        <p:spPr bwMode="auto">
          <a:xfrm>
            <a:off x="7794860" y="5268971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77CB5EB3-D6E8-BDF0-3C41-390C0AEB7143}"/>
              </a:ext>
            </a:extLst>
          </p:cNvPr>
          <p:cNvSpPr/>
          <p:nvPr/>
        </p:nvSpPr>
        <p:spPr bwMode="auto">
          <a:xfrm>
            <a:off x="7935971" y="5410082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4B71581-A8DE-0F9E-CF4B-3CD4527E6355}"/>
              </a:ext>
            </a:extLst>
          </p:cNvPr>
          <p:cNvSpPr/>
          <p:nvPr/>
        </p:nvSpPr>
        <p:spPr bwMode="auto">
          <a:xfrm>
            <a:off x="8077082" y="5551193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AE9F0F40-F09E-A5F1-B0A6-8C8791BDAFE1}"/>
              </a:ext>
            </a:extLst>
          </p:cNvPr>
          <p:cNvSpPr/>
          <p:nvPr/>
        </p:nvSpPr>
        <p:spPr bwMode="auto">
          <a:xfrm>
            <a:off x="8218193" y="5692304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Afbeelding 31">
            <a:extLst>
              <a:ext uri="{FF2B5EF4-FFF2-40B4-BE49-F238E27FC236}">
                <a16:creationId xmlns:a16="http://schemas.microsoft.com/office/drawing/2014/main" id="{CEE2ABB6-8FA7-DB33-3E86-1BB8EB78F1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8697" y="4844007"/>
            <a:ext cx="1868312" cy="1309244"/>
          </a:xfrm>
          <a:prstGeom prst="rect">
            <a:avLst/>
          </a:prstGeom>
        </p:spPr>
      </p:pic>
      <p:pic>
        <p:nvPicPr>
          <p:cNvPr id="32" name="Afbeelding 32" descr="Afbeelding met kom, voedsel, schotel, groente&#10;&#10;Automatisch gegenereerde beschrijving">
            <a:extLst>
              <a:ext uri="{FF2B5EF4-FFF2-40B4-BE49-F238E27FC236}">
                <a16:creationId xmlns:a16="http://schemas.microsoft.com/office/drawing/2014/main" id="{051EA1C5-7702-791B-D491-F54B3DDC35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35" y="5549017"/>
            <a:ext cx="1706857" cy="11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9774-72E2-0556-4740-C8CD026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5" y="-206477"/>
            <a:ext cx="10515600" cy="1325563"/>
          </a:xfrm>
        </p:spPr>
        <p:txBody>
          <a:bodyPr/>
          <a:lstStyle/>
          <a:p>
            <a:r>
              <a:rPr lang="en-US" dirty="0" err="1"/>
              <a:t>Terugkoppeling</a:t>
            </a:r>
            <a:r>
              <a:rPr lang="en-US" dirty="0"/>
              <a:t> S3 feedback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BC59-79BB-A768-44E5-A7A362BE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0" y="981435"/>
            <a:ext cx="9801531" cy="6009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Meer </a:t>
            </a:r>
            <a:r>
              <a:rPr lang="en-US" dirty="0" err="1"/>
              <a:t>onderwijs</a:t>
            </a:r>
            <a:endParaRPr lang="en-US" dirty="0"/>
          </a:p>
          <a:p>
            <a:pPr lvl="1"/>
            <a:r>
              <a:rPr lang="en-US" dirty="0" err="1"/>
              <a:t>FreeRTOS</a:t>
            </a:r>
            <a:r>
              <a:rPr lang="en-US" dirty="0"/>
              <a:t> 5 extra lessen</a:t>
            </a:r>
          </a:p>
          <a:p>
            <a:pPr lvl="1"/>
            <a:r>
              <a:rPr lang="en-US" dirty="0"/>
              <a:t>STD extra lessen</a:t>
            </a:r>
          </a:p>
          <a:p>
            <a:pPr lvl="1"/>
            <a:r>
              <a:rPr lang="en-US" dirty="0"/>
              <a:t>C++ </a:t>
            </a:r>
            <a:r>
              <a:rPr lang="en-US" dirty="0" err="1"/>
              <a:t>verbeterd</a:t>
            </a:r>
            <a:endParaRPr lang="en-US" dirty="0"/>
          </a:p>
          <a:p>
            <a:pPr lvl="1"/>
            <a:r>
              <a:rPr lang="en-US" dirty="0"/>
              <a:t>Template </a:t>
            </a:r>
            <a:r>
              <a:rPr lang="en-US" dirty="0" err="1"/>
              <a:t>FreeRTOS</a:t>
            </a:r>
            <a:r>
              <a:rPr lang="en-US" dirty="0"/>
              <a:t> + STD </a:t>
            </a:r>
          </a:p>
          <a:p>
            <a:pPr lvl="1"/>
            <a:r>
              <a:rPr lang="en-US" dirty="0" err="1"/>
              <a:t>Heldere</a:t>
            </a:r>
            <a:r>
              <a:rPr lang="en-US" dirty="0"/>
              <a:t> regels hoe use cases en STD's </a:t>
            </a:r>
            <a:r>
              <a:rPr lang="en-US" dirty="0" err="1"/>
              <a:t>opgezet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lvl="1"/>
            <a:r>
              <a:rPr lang="en-US" dirty="0"/>
              <a:t>Kleine </a:t>
            </a:r>
            <a:r>
              <a:rPr lang="en-US" dirty="0" err="1"/>
              <a:t>fouten</a:t>
            </a:r>
            <a:r>
              <a:rPr lang="en-US" dirty="0"/>
              <a:t> uit </a:t>
            </a:r>
            <a:r>
              <a:rPr lang="en-US" dirty="0" err="1"/>
              <a:t>lesmateriaal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</a:t>
            </a:r>
          </a:p>
          <a:p>
            <a:r>
              <a:rPr lang="nl-NL" dirty="0" err="1"/>
              <a:t>Alignment</a:t>
            </a:r>
            <a:r>
              <a:rPr lang="nl-NL" dirty="0"/>
              <a:t> canvas/</a:t>
            </a:r>
            <a:r>
              <a:rPr lang="nl-NL" dirty="0" err="1"/>
              <a:t>github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Eenduidig en consistent. </a:t>
            </a:r>
            <a:endParaRPr lang="nl-NL" b="1" dirty="0"/>
          </a:p>
          <a:p>
            <a:pPr lvl="1"/>
            <a:r>
              <a:rPr lang="nl-NL" dirty="0"/>
              <a:t>Opschonen oude opdrachten (of op zijn minst onzichtbaar maken). </a:t>
            </a:r>
          </a:p>
          <a:p>
            <a:pPr lvl="1"/>
            <a:r>
              <a:rPr lang="nl-NL" dirty="0" err="1"/>
              <a:t>Due</a:t>
            </a:r>
            <a:r>
              <a:rPr lang="nl-NL" dirty="0"/>
              <a:t> date </a:t>
            </a:r>
            <a:r>
              <a:rPr lang="nl-NL" dirty="0" err="1"/>
              <a:t>updated</a:t>
            </a:r>
            <a:r>
              <a:rPr lang="nl-NL" dirty="0"/>
              <a:t> &amp; overzicht . </a:t>
            </a:r>
          </a:p>
          <a:p>
            <a:r>
              <a:rPr lang="nl-NL" dirty="0"/>
              <a:t>Overlap game / project</a:t>
            </a:r>
          </a:p>
          <a:p>
            <a:pPr lvl="1"/>
            <a:r>
              <a:rPr lang="nl-NL" dirty="0"/>
              <a:t>start veel eerder met game. Houdt assessment game ergens halverwege </a:t>
            </a:r>
          </a:p>
          <a:p>
            <a:r>
              <a:rPr lang="nl-NL" dirty="0"/>
              <a:t>Scrumboard </a:t>
            </a:r>
          </a:p>
          <a:p>
            <a:pPr lvl="1"/>
            <a:r>
              <a:rPr lang="nl-NL" dirty="0"/>
              <a:t>dichter op individuele opdrachten (ook als docent)</a:t>
            </a:r>
          </a:p>
          <a:p>
            <a:r>
              <a:rPr lang="nl-NL" dirty="0"/>
              <a:t>Feedback</a:t>
            </a:r>
          </a:p>
          <a:p>
            <a:pPr lvl="1"/>
            <a:r>
              <a:rPr lang="nl-NL" dirty="0"/>
              <a:t>op canvas duidelijk makkelijk welke feedback te verwachten is. </a:t>
            </a:r>
            <a:r>
              <a:rPr lang="nl-NL" b="1" dirty="0"/>
              <a:t>S4 (DEMO)</a:t>
            </a:r>
          </a:p>
          <a:p>
            <a:r>
              <a:rPr lang="nl-NL" dirty="0"/>
              <a:t>Toetsing</a:t>
            </a:r>
          </a:p>
          <a:p>
            <a:pPr lvl="1"/>
            <a:r>
              <a:rPr lang="nl-NL" dirty="0"/>
              <a:t>Verbeterd peildocument</a:t>
            </a:r>
          </a:p>
          <a:p>
            <a:pPr lvl="1"/>
            <a:r>
              <a:rPr lang="nl-NL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748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3CC72E-382F-047F-B868-267546CBE3F9}"/>
              </a:ext>
            </a:extLst>
          </p:cNvPr>
          <p:cNvSpPr txBox="1"/>
          <p:nvPr/>
        </p:nvSpPr>
        <p:spPr>
          <a:xfrm>
            <a:off x="8603227" y="924232"/>
            <a:ext cx="33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5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opdrachten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31BB4-724E-0E2D-15B2-E48F864A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1" y="0"/>
            <a:ext cx="8107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B71A-B93B-4A09-6590-28348118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echschild Spruch 12x18cm Keep Calm and be Awesome">
            <a:extLst>
              <a:ext uri="{FF2B5EF4-FFF2-40B4-BE49-F238E27FC236}">
                <a16:creationId xmlns:a16="http://schemas.microsoft.com/office/drawing/2014/main" id="{0913C527-21CC-A777-6CBD-786B1259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40" y="656910"/>
            <a:ext cx="3696119" cy="55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8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137</Words>
  <Application>Microsoft Office PowerPoint</Application>
  <PresentationFormat>Widescreen</PresentationFormat>
  <Paragraphs>37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S3</vt:lpstr>
      <vt:lpstr>S3</vt:lpstr>
      <vt:lpstr>PowerPoint Presentation</vt:lpstr>
      <vt:lpstr>Opdrachtgever</vt:lpstr>
      <vt:lpstr>Bart Bozon</vt:lpstr>
      <vt:lpstr>Terugkoppeling S3 feedback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3</cp:revision>
  <dcterms:created xsi:type="dcterms:W3CDTF">2026-02-01T11:24:36Z</dcterms:created>
  <dcterms:modified xsi:type="dcterms:W3CDTF">2026-02-05T10:41:28Z</dcterms:modified>
</cp:coreProperties>
</file>